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9" r:id="rId6"/>
    <p:sldId id="270" r:id="rId7"/>
    <p:sldId id="260" r:id="rId8"/>
    <p:sldId id="271" r:id="rId9"/>
    <p:sldId id="272" r:id="rId10"/>
    <p:sldId id="273" r:id="rId11"/>
    <p:sldId id="274" r:id="rId12"/>
    <p:sldId id="275" r:id="rId13"/>
    <p:sldId id="262" r:id="rId14"/>
    <p:sldId id="276"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838" autoAdjust="0"/>
    <p:restoredTop sz="86322" autoAdjust="0"/>
  </p:normalViewPr>
  <p:slideViewPr>
    <p:cSldViewPr snapToGrid="0">
      <p:cViewPr varScale="1">
        <p:scale>
          <a:sx n="56" d="100"/>
          <a:sy n="56" d="100"/>
        </p:scale>
        <p:origin x="-1672" y="-11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FF9B52-1DAF-4929-93D6-9AE75BCFB685}" type="datetimeFigureOut">
              <a:rPr lang="id-ID" smtClean="0"/>
              <a:t>15/01/19</a:t>
            </a:fld>
            <a:endParaRPr lang="id-ID"/>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B27512-7AE6-4A71-B6DF-3BE8AA9E803F}" type="slidenum">
              <a:rPr lang="id-ID" smtClean="0"/>
              <a:t>‹#›</a:t>
            </a:fld>
            <a:endParaRPr lang="id-ID"/>
          </a:p>
        </p:txBody>
      </p:sp>
    </p:spTree>
    <p:extLst>
      <p:ext uri="{BB962C8B-B14F-4D97-AF65-F5344CB8AC3E}">
        <p14:creationId xmlns:p14="http://schemas.microsoft.com/office/powerpoint/2010/main" val="2613133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761"/>
            <a:ext cx="9144000" cy="6856477"/>
          </a:xfrm>
          <a:prstGeom prst="rect">
            <a:avLst/>
          </a:prstGeom>
        </p:spPr>
      </p:pic>
      <p:sp>
        <p:nvSpPr>
          <p:cNvPr id="2" name="Title 1"/>
          <p:cNvSpPr>
            <a:spLocks noGrp="1"/>
          </p:cNvSpPr>
          <p:nvPr>
            <p:ph type="ctrTitle" hasCustomPrompt="1"/>
          </p:nvPr>
        </p:nvSpPr>
        <p:spPr>
          <a:xfrm>
            <a:off x="2674959" y="2509480"/>
            <a:ext cx="5783239" cy="1839037"/>
          </a:xfrm>
        </p:spPr>
        <p:txBody>
          <a:bodyPr anchor="b">
            <a:normAutofit/>
          </a:bodyPr>
          <a:lstStyle>
            <a:lvl1pPr algn="r">
              <a:defRPr sz="4000" baseline="0">
                <a:solidFill>
                  <a:schemeClr val="accent1">
                    <a:lumMod val="50000"/>
                  </a:schemeClr>
                </a:solidFill>
              </a:defRPr>
            </a:lvl1pPr>
          </a:lstStyle>
          <a:p>
            <a:r>
              <a:rPr lang="en-US" dirty="0"/>
              <a:t>Click to add title</a:t>
            </a:r>
          </a:p>
        </p:txBody>
      </p:sp>
      <p:sp>
        <p:nvSpPr>
          <p:cNvPr id="3" name="Subtitle 2"/>
          <p:cNvSpPr>
            <a:spLocks noGrp="1"/>
          </p:cNvSpPr>
          <p:nvPr>
            <p:ph type="subTitle" idx="1" hasCustomPrompt="1"/>
          </p:nvPr>
        </p:nvSpPr>
        <p:spPr>
          <a:xfrm>
            <a:off x="2674959" y="4708478"/>
            <a:ext cx="5783239" cy="1187355"/>
          </a:xfrm>
        </p:spPr>
        <p:txBody>
          <a:bodyPr/>
          <a:lstStyle>
            <a:lvl1pPr marL="0" indent="0" algn="r">
              <a:buNone/>
              <a:defRPr sz="2400">
                <a:latin typeface="Segoe UI Light" panose="020B0502040204020203" pitchFamily="34" charset="0"/>
                <a:cs typeface="Segoe UI Light"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Tree>
    <p:extLst>
      <p:ext uri="{BB962C8B-B14F-4D97-AF65-F5344CB8AC3E}">
        <p14:creationId xmlns:p14="http://schemas.microsoft.com/office/powerpoint/2010/main" val="1471843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662"/>
            <a:ext cx="9144000" cy="6852675"/>
          </a:xfrm>
          <a:prstGeom prst="rect">
            <a:avLst/>
          </a:prstGeom>
        </p:spPr>
      </p:pic>
      <p:sp>
        <p:nvSpPr>
          <p:cNvPr id="7" name="Title 1"/>
          <p:cNvSpPr>
            <a:spLocks noGrp="1"/>
          </p:cNvSpPr>
          <p:nvPr>
            <p:ph type="title" hasCustomPrompt="1"/>
          </p:nvPr>
        </p:nvSpPr>
        <p:spPr>
          <a:xfrm>
            <a:off x="628650" y="159489"/>
            <a:ext cx="7886699" cy="669852"/>
          </a:xfrm>
        </p:spPr>
        <p:txBody>
          <a:bodyPr>
            <a:normAutofit/>
          </a:bodyPr>
          <a:lstStyle>
            <a:lvl1pPr marL="0" marR="0" indent="0" algn="l" defTabSz="914400" rtl="0" eaLnBrk="1" fontAlgn="auto" latinLnBrk="0" hangingPunct="1">
              <a:lnSpc>
                <a:spcPct val="90000"/>
              </a:lnSpc>
              <a:spcBef>
                <a:spcPct val="0"/>
              </a:spcBef>
              <a:spcAft>
                <a:spcPts val="0"/>
              </a:spcAft>
              <a:buClrTx/>
              <a:buSzTx/>
              <a:buFontTx/>
              <a:buNone/>
              <a:tabLst/>
              <a:defRPr sz="3600">
                <a:solidFill>
                  <a:schemeClr val="accent1">
                    <a:lumMod val="50000"/>
                  </a:schemeClr>
                </a:solidFill>
                <a:latin typeface="Segoe UI Light" panose="020B0502040204020203" pitchFamily="34" charset="0"/>
                <a:cs typeface="Segoe UI Light" panose="020B0502040204020203"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dirty="0"/>
              <a:t>Click to add title</a:t>
            </a:r>
          </a:p>
        </p:txBody>
      </p:sp>
      <p:sp>
        <p:nvSpPr>
          <p:cNvPr id="8" name="Content Placeholder 2"/>
          <p:cNvSpPr>
            <a:spLocks noGrp="1"/>
          </p:cNvSpPr>
          <p:nvPr>
            <p:ph idx="1" hasCustomPrompt="1"/>
          </p:nvPr>
        </p:nvSpPr>
        <p:spPr>
          <a:xfrm>
            <a:off x="628650" y="1158949"/>
            <a:ext cx="7886700" cy="5018014"/>
          </a:xfrm>
        </p:spPr>
        <p:txBody>
          <a:bodyPr/>
          <a:lstStyle>
            <a:lvl1pPr>
              <a:defRPr>
                <a:latin typeface="Segoe UI Light" panose="020B0502040204020203" pitchFamily="34" charset="0"/>
                <a:cs typeface="Segoe UI Light" panose="020B0502040204020203" pitchFamily="34" charset="0"/>
              </a:defRPr>
            </a:lvl1pPr>
          </a:lstStyle>
          <a:p>
            <a:pPr lvl="0"/>
            <a:r>
              <a:rPr lang="en-US" dirty="0"/>
              <a:t>Click to add text</a:t>
            </a:r>
          </a:p>
        </p:txBody>
      </p:sp>
    </p:spTree>
    <p:extLst>
      <p:ext uri="{BB962C8B-B14F-4D97-AF65-F5344CB8AC3E}">
        <p14:creationId xmlns:p14="http://schemas.microsoft.com/office/powerpoint/2010/main" val="3075347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7999"/>
          </a:xfrm>
          <a:prstGeom prst="rect">
            <a:avLst/>
          </a:prstGeom>
        </p:spPr>
      </p:pic>
      <p:sp>
        <p:nvSpPr>
          <p:cNvPr id="2" name="Title 1"/>
          <p:cNvSpPr>
            <a:spLocks noGrp="1"/>
          </p:cNvSpPr>
          <p:nvPr>
            <p:ph type="title" hasCustomPrompt="1"/>
          </p:nvPr>
        </p:nvSpPr>
        <p:spPr>
          <a:xfrm>
            <a:off x="2264735" y="365127"/>
            <a:ext cx="6250614" cy="1165962"/>
          </a:xfrm>
        </p:spPr>
        <p:txBody>
          <a:bodyPr>
            <a:normAutofit/>
          </a:bodyPr>
          <a:lstStyle>
            <a:lvl1pPr marL="0" marR="0" indent="0" algn="l" defTabSz="914400" rtl="0" eaLnBrk="1" fontAlgn="auto" latinLnBrk="0" hangingPunct="1">
              <a:lnSpc>
                <a:spcPct val="90000"/>
              </a:lnSpc>
              <a:spcBef>
                <a:spcPct val="0"/>
              </a:spcBef>
              <a:spcAft>
                <a:spcPts val="0"/>
              </a:spcAft>
              <a:buClrTx/>
              <a:buSzTx/>
              <a:buFontTx/>
              <a:buNone/>
              <a:tabLst/>
              <a:defRPr sz="3600">
                <a:solidFill>
                  <a:schemeClr val="accent1">
                    <a:lumMod val="50000"/>
                  </a:schemeClr>
                </a:solidFill>
                <a:latin typeface="Segoe UI Light" panose="020B0502040204020203" pitchFamily="34" charset="0"/>
                <a:cs typeface="Segoe UI Light" panose="020B0502040204020203"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dirty="0"/>
              <a:t>Click to add title</a:t>
            </a:r>
          </a:p>
        </p:txBody>
      </p:sp>
      <p:sp>
        <p:nvSpPr>
          <p:cNvPr id="3" name="Content Placeholder 2"/>
          <p:cNvSpPr>
            <a:spLocks noGrp="1"/>
          </p:cNvSpPr>
          <p:nvPr>
            <p:ph idx="1" hasCustomPrompt="1"/>
          </p:nvPr>
        </p:nvSpPr>
        <p:spPr/>
        <p:txBody>
          <a:bodyPr/>
          <a:lstStyle>
            <a:lvl1pPr>
              <a:defRPr>
                <a:latin typeface="Segoe UI Light" panose="020B0502040204020203" pitchFamily="34" charset="0"/>
                <a:cs typeface="Segoe UI Light" panose="020B0502040204020203" pitchFamily="34" charset="0"/>
              </a:defRPr>
            </a:lvl1pPr>
          </a:lstStyle>
          <a:p>
            <a:pPr lvl="0"/>
            <a:r>
              <a:rPr lang="en-US" dirty="0"/>
              <a:t>Click to add text</a:t>
            </a:r>
          </a:p>
        </p:txBody>
      </p:sp>
    </p:spTree>
    <p:extLst>
      <p:ext uri="{BB962C8B-B14F-4D97-AF65-F5344CB8AC3E}">
        <p14:creationId xmlns:p14="http://schemas.microsoft.com/office/powerpoint/2010/main" val="1322169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97024"/>
            <a:ext cx="7886700" cy="1112800"/>
          </a:xfrm>
        </p:spPr>
        <p:txBody>
          <a:bodyPr>
            <a:normAutofit/>
          </a:bodyPr>
          <a:lstStyle>
            <a:lvl1pPr>
              <a:defRPr sz="3600" b="1">
                <a:solidFill>
                  <a:schemeClr val="accent1">
                    <a:lumMod val="50000"/>
                  </a:schemeClr>
                </a:solidFill>
                <a:latin typeface="Segoe UI Light" panose="020B0502040204020203" pitchFamily="34" charset="0"/>
                <a:cs typeface="Segoe UI Light" panose="020B0502040204020203" pitchFamily="34" charset="0"/>
              </a:defRPr>
            </a:lvl1pPr>
          </a:lstStyle>
          <a:p>
            <a:r>
              <a:rPr lang="en-US" dirty="0"/>
              <a:t>Click to add title</a:t>
            </a:r>
          </a:p>
        </p:txBody>
      </p:sp>
    </p:spTree>
    <p:extLst>
      <p:ext uri="{BB962C8B-B14F-4D97-AF65-F5344CB8AC3E}">
        <p14:creationId xmlns:p14="http://schemas.microsoft.com/office/powerpoint/2010/main" val="20242289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FE8B0F-BBD0-4B95-98B7-8E152C9DE901}" type="datetimeFigureOut">
              <a:rPr lang="en-US" smtClean="0"/>
              <a:t>15/01/19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8AEDDC-D89C-4925-B9D8-F5BE119664D4}" type="slidenum">
              <a:rPr lang="en-US" smtClean="0"/>
              <a:t>‹#›</a:t>
            </a:fld>
            <a:endParaRPr lang="en-US"/>
          </a:p>
        </p:txBody>
      </p:sp>
    </p:spTree>
    <p:extLst>
      <p:ext uri="{BB962C8B-B14F-4D97-AF65-F5344CB8AC3E}">
        <p14:creationId xmlns:p14="http://schemas.microsoft.com/office/powerpoint/2010/main" val="2548662422"/>
      </p:ext>
    </p:extLst>
  </p:cSld>
  <p:clrMap bg1="lt1" tx1="dk1" bg2="lt2" tx2="dk2" accent1="accent1" accent2="accent2" accent3="accent3" accent4="accent4" accent5="accent5" accent6="accent6" hlink="hlink" folHlink="folHlink"/>
  <p:sldLayoutIdLst>
    <p:sldLayoutId id="2147483661" r:id="rId1"/>
    <p:sldLayoutId id="2147483673" r:id="rId2"/>
    <p:sldLayoutId id="2147483662" r:id="rId3"/>
    <p:sldLayoutId id="2147483666"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8580" y="2242780"/>
            <a:ext cx="6095998" cy="1839037"/>
          </a:xfrm>
        </p:spPr>
        <p:txBody>
          <a:bodyPr>
            <a:normAutofit fontScale="90000"/>
          </a:bodyPr>
          <a:lstStyle/>
          <a:p>
            <a:r>
              <a:rPr lang="en-ID" b="1" dirty="0"/>
              <a:t>GENDER FAIRNESS AND JUSTICE IN INDONESIA’S CONSTITUTION AND ITS IMPLEMENTATION IN THE GENERAL ELECTION </a:t>
            </a:r>
            <a:r>
              <a:rPr lang="en-ID" b="1" dirty="0" smtClean="0"/>
              <a:t>LAW</a:t>
            </a:r>
            <a:endParaRPr lang="en-US" b="1" dirty="0"/>
          </a:p>
        </p:txBody>
      </p:sp>
      <p:sp>
        <p:nvSpPr>
          <p:cNvPr id="3" name="Subtitle 2"/>
          <p:cNvSpPr>
            <a:spLocks noGrp="1"/>
          </p:cNvSpPr>
          <p:nvPr>
            <p:ph type="subTitle" idx="1"/>
          </p:nvPr>
        </p:nvSpPr>
        <p:spPr>
          <a:xfrm>
            <a:off x="2831339" y="4081817"/>
            <a:ext cx="5783239" cy="1187355"/>
          </a:xfrm>
        </p:spPr>
        <p:txBody>
          <a:bodyPr/>
          <a:lstStyle/>
          <a:p>
            <a:r>
              <a:rPr lang="en-US" sz="2000" b="1" dirty="0"/>
              <a:t>Linda </a:t>
            </a:r>
            <a:r>
              <a:rPr lang="en-US" sz="2000" b="1" dirty="0" err="1"/>
              <a:t>Yanti</a:t>
            </a:r>
            <a:r>
              <a:rPr lang="en-US" sz="2000" b="1" dirty="0"/>
              <a:t> </a:t>
            </a:r>
            <a:r>
              <a:rPr lang="en-US" sz="2000" b="1" dirty="0" err="1"/>
              <a:t>Sulistiawati</a:t>
            </a:r>
            <a:r>
              <a:rPr lang="en-US" sz="2000" b="1" dirty="0"/>
              <a:t>, Ph</a:t>
            </a:r>
            <a:r>
              <a:rPr lang="id-ID" sz="2000" b="1" dirty="0"/>
              <a:t>.</a:t>
            </a:r>
            <a:r>
              <a:rPr lang="en-US" sz="2000" b="1" dirty="0"/>
              <a:t>D</a:t>
            </a:r>
            <a:r>
              <a:rPr lang="id-ID" sz="2000" b="1" dirty="0"/>
              <a:t>.</a:t>
            </a:r>
            <a:r>
              <a:rPr lang="en-US" sz="2000" b="1" dirty="0"/>
              <a:t> </a:t>
            </a:r>
          </a:p>
          <a:p>
            <a:r>
              <a:rPr lang="en-US" sz="2000" b="1" dirty="0" err="1"/>
              <a:t>Universitas</a:t>
            </a:r>
            <a:r>
              <a:rPr lang="en-US" sz="2000" b="1" dirty="0"/>
              <a:t> Gadjah </a:t>
            </a:r>
            <a:r>
              <a:rPr lang="en-US" sz="2000" b="1" dirty="0" err="1"/>
              <a:t>Mada</a:t>
            </a:r>
            <a:endParaRPr lang="id-ID" sz="2000" b="1" dirty="0"/>
          </a:p>
          <a:p>
            <a:r>
              <a:rPr lang="en-US" sz="2000" b="1" dirty="0"/>
              <a:t>Indonesia</a:t>
            </a:r>
          </a:p>
          <a:p>
            <a:endParaRPr lang="en-US" b="1" dirty="0"/>
          </a:p>
        </p:txBody>
      </p:sp>
    </p:spTree>
    <p:extLst>
      <p:ext uri="{BB962C8B-B14F-4D97-AF65-F5344CB8AC3E}">
        <p14:creationId xmlns:p14="http://schemas.microsoft.com/office/powerpoint/2010/main" val="37830430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73B672-69D0-425F-AD70-3F0064DDF4F0}"/>
              </a:ext>
            </a:extLst>
          </p:cNvPr>
          <p:cNvSpPr>
            <a:spLocks noGrp="1"/>
          </p:cNvSpPr>
          <p:nvPr>
            <p:ph type="title"/>
          </p:nvPr>
        </p:nvSpPr>
        <p:spPr>
          <a:xfrm>
            <a:off x="628649" y="775907"/>
            <a:ext cx="7886699" cy="669852"/>
          </a:xfrm>
        </p:spPr>
        <p:txBody>
          <a:bodyPr>
            <a:normAutofit fontScale="90000"/>
          </a:bodyPr>
          <a:lstStyle/>
          <a:p>
            <a:r>
              <a:rPr lang="id-ID" b="1" dirty="0"/>
              <a:t>Implementation of Gender Fairness and Justice as Constitutional Rights in GE (2)</a:t>
            </a:r>
          </a:p>
        </p:txBody>
      </p:sp>
      <p:sp>
        <p:nvSpPr>
          <p:cNvPr id="3" name="Content Placeholder 2">
            <a:extLst>
              <a:ext uri="{FF2B5EF4-FFF2-40B4-BE49-F238E27FC236}">
                <a16:creationId xmlns="" xmlns:a16="http://schemas.microsoft.com/office/drawing/2014/main" id="{D53958C7-A74D-4619-8138-2C412888A5E0}"/>
              </a:ext>
            </a:extLst>
          </p:cNvPr>
          <p:cNvSpPr>
            <a:spLocks noGrp="1"/>
          </p:cNvSpPr>
          <p:nvPr>
            <p:ph idx="1"/>
          </p:nvPr>
        </p:nvSpPr>
        <p:spPr>
          <a:xfrm>
            <a:off x="628649" y="1706636"/>
            <a:ext cx="7886700" cy="5018014"/>
          </a:xfrm>
        </p:spPr>
        <p:txBody>
          <a:bodyPr>
            <a:normAutofit/>
          </a:bodyPr>
          <a:lstStyle/>
          <a:p>
            <a:r>
              <a:rPr lang="en-ID" sz="2400" dirty="0" smtClean="0">
                <a:latin typeface="+mj-lt"/>
              </a:rPr>
              <a:t>After the success of GE 2003 which affirmative action was adopted, Quota of 30</a:t>
            </a:r>
            <a:r>
              <a:rPr lang="en-ID" sz="2400" dirty="0">
                <a:latin typeface="+mj-lt"/>
              </a:rPr>
              <a:t>% </a:t>
            </a:r>
            <a:r>
              <a:rPr lang="en-ID" sz="2400" dirty="0" smtClean="0">
                <a:latin typeface="+mj-lt"/>
              </a:rPr>
              <a:t>women </a:t>
            </a:r>
            <a:r>
              <a:rPr lang="en-ID" sz="2400" dirty="0" smtClean="0">
                <a:latin typeface="+mj-lt"/>
              </a:rPr>
              <a:t>representatives </a:t>
            </a:r>
            <a:r>
              <a:rPr lang="en-ID" sz="2400" dirty="0" smtClean="0">
                <a:latin typeface="+mj-lt"/>
              </a:rPr>
              <a:t>is </a:t>
            </a:r>
            <a:r>
              <a:rPr lang="en-ID" sz="2400" dirty="0">
                <a:latin typeface="+mj-lt"/>
              </a:rPr>
              <a:t>being adopted the Political Party Law and the next GE Law. </a:t>
            </a:r>
            <a:endParaRPr lang="id-ID" sz="2400" dirty="0">
              <a:latin typeface="+mj-lt"/>
            </a:endParaRPr>
          </a:p>
          <a:p>
            <a:endParaRPr lang="id-ID" sz="2400" dirty="0">
              <a:latin typeface="+mj-lt"/>
            </a:endParaRPr>
          </a:p>
        </p:txBody>
      </p:sp>
      <p:pic>
        <p:nvPicPr>
          <p:cNvPr id="4" name="Picture 3">
            <a:extLst>
              <a:ext uri="{FF2B5EF4-FFF2-40B4-BE49-F238E27FC236}">
                <a16:creationId xmlns="" xmlns:a16="http://schemas.microsoft.com/office/drawing/2014/main" id="{19161F51-3EA4-4AAE-B528-120A152CEECD}"/>
              </a:ext>
            </a:extLst>
          </p:cNvPr>
          <p:cNvPicPr>
            <a:picLocks noChangeAspect="1"/>
          </p:cNvPicPr>
          <p:nvPr/>
        </p:nvPicPr>
        <p:blipFill>
          <a:blip r:embed="rId2"/>
          <a:stretch>
            <a:fillRect/>
          </a:stretch>
        </p:blipFill>
        <p:spPr>
          <a:xfrm>
            <a:off x="1078830" y="2855547"/>
            <a:ext cx="6986340" cy="3794553"/>
          </a:xfrm>
          <a:prstGeom prst="rect">
            <a:avLst/>
          </a:prstGeom>
        </p:spPr>
      </p:pic>
    </p:spTree>
    <p:extLst>
      <p:ext uri="{BB962C8B-B14F-4D97-AF65-F5344CB8AC3E}">
        <p14:creationId xmlns:p14="http://schemas.microsoft.com/office/powerpoint/2010/main" val="148515881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73B672-69D0-425F-AD70-3F0064DDF4F0}"/>
              </a:ext>
            </a:extLst>
          </p:cNvPr>
          <p:cNvSpPr>
            <a:spLocks noGrp="1"/>
          </p:cNvSpPr>
          <p:nvPr>
            <p:ph type="title"/>
          </p:nvPr>
        </p:nvSpPr>
        <p:spPr>
          <a:xfrm>
            <a:off x="628649" y="775907"/>
            <a:ext cx="7886699" cy="669852"/>
          </a:xfrm>
        </p:spPr>
        <p:txBody>
          <a:bodyPr>
            <a:normAutofit fontScale="90000"/>
          </a:bodyPr>
          <a:lstStyle/>
          <a:p>
            <a:r>
              <a:rPr lang="id-ID" b="1" dirty="0"/>
              <a:t>Implementation of Gender Fairness and Justice as Constitutional Rights in GE (3)</a:t>
            </a:r>
          </a:p>
        </p:txBody>
      </p:sp>
      <p:sp>
        <p:nvSpPr>
          <p:cNvPr id="3" name="Content Placeholder 2">
            <a:extLst>
              <a:ext uri="{FF2B5EF4-FFF2-40B4-BE49-F238E27FC236}">
                <a16:creationId xmlns="" xmlns:a16="http://schemas.microsoft.com/office/drawing/2014/main" id="{D53958C7-A74D-4619-8138-2C412888A5E0}"/>
              </a:ext>
            </a:extLst>
          </p:cNvPr>
          <p:cNvSpPr>
            <a:spLocks noGrp="1"/>
          </p:cNvSpPr>
          <p:nvPr>
            <p:ph idx="1"/>
          </p:nvPr>
        </p:nvSpPr>
        <p:spPr>
          <a:xfrm>
            <a:off x="628649" y="1706636"/>
            <a:ext cx="7886700" cy="5018014"/>
          </a:xfrm>
        </p:spPr>
        <p:txBody>
          <a:bodyPr>
            <a:normAutofit/>
          </a:bodyPr>
          <a:lstStyle/>
          <a:p>
            <a:r>
              <a:rPr lang="en-ID" sz="2200" b="1" dirty="0">
                <a:latin typeface="+mj-lt"/>
              </a:rPr>
              <a:t>Priority listing </a:t>
            </a:r>
            <a:r>
              <a:rPr lang="en-ID" sz="2200" dirty="0">
                <a:latin typeface="+mj-lt"/>
              </a:rPr>
              <a:t>in Legislative GE  2008 Law was repealed by the Constitutional Court’s verdict Number </a:t>
            </a:r>
            <a:r>
              <a:rPr lang="en-US" sz="2200" dirty="0">
                <a:latin typeface="+mj-lt"/>
              </a:rPr>
              <a:t>22-24/PUU-VI/2008; which lessen the probability for women to get elected.</a:t>
            </a:r>
            <a:endParaRPr lang="en-US" sz="2200" dirty="0">
              <a:latin typeface="+mj-lt"/>
              <a:sym typeface="Wingdings" panose="05000000000000000000" pitchFamily="2" charset="2"/>
            </a:endParaRPr>
          </a:p>
          <a:p>
            <a:r>
              <a:rPr lang="en-ID" sz="2200" dirty="0">
                <a:latin typeface="+mj-lt"/>
                <a:sym typeface="Wingdings" panose="05000000000000000000" pitchFamily="2" charset="2"/>
              </a:rPr>
              <a:t>Constitutional Court’s reasoning which hampers gender fairness and justice:</a:t>
            </a:r>
          </a:p>
          <a:p>
            <a:pPr lvl="1">
              <a:buFont typeface="Wingdings" panose="05000000000000000000" pitchFamily="2" charset="2"/>
              <a:buChar char="§"/>
            </a:pPr>
            <a:r>
              <a:rPr lang="en-ID" sz="2200" dirty="0">
                <a:latin typeface="+mj-lt"/>
                <a:sym typeface="Wingdings" panose="05000000000000000000" pitchFamily="2" charset="2"/>
              </a:rPr>
              <a:t>CEDAW and Constitution 1945 are two different things, Constitutional 1945 will prevail in Indonesia. Affirmative action accepted by the Court only based on quota and zipper system (although priority listing is part of implementation of Constitution 1945’s mandate on affirmative action)</a:t>
            </a:r>
          </a:p>
          <a:p>
            <a:pPr lvl="1">
              <a:buFont typeface="Wingdings" panose="05000000000000000000" pitchFamily="2" charset="2"/>
              <a:buChar char="§"/>
            </a:pPr>
            <a:r>
              <a:rPr lang="en-ID" sz="2200" dirty="0">
                <a:latin typeface="+mj-lt"/>
                <a:sym typeface="Wingdings" panose="05000000000000000000" pitchFamily="2" charset="2"/>
              </a:rPr>
              <a:t>Women has to endure the struggle to gain public position, based on their capacity and the accepting culture (even though, it is the gender and culture that hampers women to get public positions). </a:t>
            </a:r>
            <a:endParaRPr lang="en-US" sz="2200" dirty="0">
              <a:latin typeface="+mj-lt"/>
            </a:endParaRPr>
          </a:p>
          <a:p>
            <a:endParaRPr lang="id-ID" sz="2200" dirty="0">
              <a:latin typeface="+mj-lt"/>
            </a:endParaRPr>
          </a:p>
        </p:txBody>
      </p:sp>
    </p:spTree>
    <p:extLst>
      <p:ext uri="{BB962C8B-B14F-4D97-AF65-F5344CB8AC3E}">
        <p14:creationId xmlns:p14="http://schemas.microsoft.com/office/powerpoint/2010/main" val="19692630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73B672-69D0-425F-AD70-3F0064DDF4F0}"/>
              </a:ext>
            </a:extLst>
          </p:cNvPr>
          <p:cNvSpPr>
            <a:spLocks noGrp="1"/>
          </p:cNvSpPr>
          <p:nvPr>
            <p:ph type="title"/>
          </p:nvPr>
        </p:nvSpPr>
        <p:spPr>
          <a:xfrm>
            <a:off x="628649" y="775907"/>
            <a:ext cx="7886699" cy="669852"/>
          </a:xfrm>
        </p:spPr>
        <p:txBody>
          <a:bodyPr>
            <a:normAutofit fontScale="90000"/>
          </a:bodyPr>
          <a:lstStyle/>
          <a:p>
            <a:r>
              <a:rPr lang="id-ID" b="1" dirty="0"/>
              <a:t>Implementation of Gender Fairness and Justice as Constitutional Rights in GE (4)</a:t>
            </a:r>
          </a:p>
        </p:txBody>
      </p:sp>
      <p:sp>
        <p:nvSpPr>
          <p:cNvPr id="3" name="Content Placeholder 2">
            <a:extLst>
              <a:ext uri="{FF2B5EF4-FFF2-40B4-BE49-F238E27FC236}">
                <a16:creationId xmlns="" xmlns:a16="http://schemas.microsoft.com/office/drawing/2014/main" id="{D53958C7-A74D-4619-8138-2C412888A5E0}"/>
              </a:ext>
            </a:extLst>
          </p:cNvPr>
          <p:cNvSpPr>
            <a:spLocks noGrp="1"/>
          </p:cNvSpPr>
          <p:nvPr>
            <p:ph idx="1"/>
          </p:nvPr>
        </p:nvSpPr>
        <p:spPr>
          <a:xfrm>
            <a:off x="628649" y="1706636"/>
            <a:ext cx="7886700" cy="5018014"/>
          </a:xfrm>
        </p:spPr>
        <p:txBody>
          <a:bodyPr>
            <a:noAutofit/>
          </a:bodyPr>
          <a:lstStyle/>
          <a:p>
            <a:r>
              <a:rPr lang="en-ID" sz="2000" dirty="0">
                <a:latin typeface="+mj-lt"/>
              </a:rPr>
              <a:t>Dissenting opinion by the only Woman Justice in the Constitutional Court Maria Farida:</a:t>
            </a:r>
          </a:p>
          <a:p>
            <a:pPr lvl="1"/>
            <a:r>
              <a:rPr lang="en-US" sz="2000" dirty="0">
                <a:latin typeface="+mj-lt"/>
              </a:rPr>
              <a:t>”</a:t>
            </a:r>
            <a:r>
              <a:rPr lang="en-US" sz="2000" i="1" dirty="0">
                <a:latin typeface="+mj-lt"/>
              </a:rPr>
              <a:t>justice argument</a:t>
            </a:r>
            <a:r>
              <a:rPr lang="en-US" sz="2000" dirty="0">
                <a:latin typeface="+mj-lt"/>
              </a:rPr>
              <a:t>”: women represent half of the population and has rights of half of the seats</a:t>
            </a:r>
          </a:p>
          <a:p>
            <a:pPr lvl="1"/>
            <a:r>
              <a:rPr lang="en-US" sz="2000" dirty="0">
                <a:latin typeface="+mj-lt"/>
              </a:rPr>
              <a:t>”</a:t>
            </a:r>
            <a:r>
              <a:rPr lang="en-US" sz="2000" i="1" dirty="0">
                <a:latin typeface="+mj-lt"/>
              </a:rPr>
              <a:t>experience argument</a:t>
            </a:r>
            <a:r>
              <a:rPr lang="en-US" sz="2000" dirty="0">
                <a:latin typeface="+mj-lt"/>
              </a:rPr>
              <a:t>”: women have different experiences with men (biologically and socially) . Align with this </a:t>
            </a:r>
            <a:r>
              <a:rPr lang="en-US" sz="2000" dirty="0" err="1">
                <a:latin typeface="+mj-lt"/>
              </a:rPr>
              <a:t>argumen</a:t>
            </a:r>
            <a:r>
              <a:rPr lang="en-US" sz="2000" dirty="0">
                <a:latin typeface="+mj-lt"/>
              </a:rPr>
              <a:t> women can enter position of power because of they will be bound with different politics. </a:t>
            </a:r>
          </a:p>
          <a:p>
            <a:pPr lvl="1"/>
            <a:r>
              <a:rPr lang="en-US" sz="2000" dirty="0">
                <a:latin typeface="+mj-lt"/>
              </a:rPr>
              <a:t>”</a:t>
            </a:r>
            <a:r>
              <a:rPr lang="en-US" sz="2000" i="1" dirty="0">
                <a:latin typeface="+mj-lt"/>
              </a:rPr>
              <a:t>interest group argument</a:t>
            </a:r>
            <a:r>
              <a:rPr lang="en-US" sz="2000" dirty="0">
                <a:latin typeface="+mj-lt"/>
              </a:rPr>
              <a:t>”: women and men has different needs so men can not represent women. </a:t>
            </a:r>
          </a:p>
          <a:p>
            <a:pPr lvl="1"/>
            <a:r>
              <a:rPr lang="en-US" sz="2000" dirty="0">
                <a:latin typeface="+mj-lt"/>
              </a:rPr>
              <a:t>Women politician represent a model of importance to other women to follow.  The core of the idea of affirmative action for women is to recruit more women in the political institution and make sure that women are not isolated in the political live.  </a:t>
            </a:r>
            <a:endParaRPr lang="en-ID" sz="2000" dirty="0">
              <a:latin typeface="+mj-lt"/>
            </a:endParaRPr>
          </a:p>
          <a:p>
            <a:r>
              <a:rPr lang="en-ID" sz="2000" dirty="0">
                <a:latin typeface="+mj-lt"/>
              </a:rPr>
              <a:t>The repeal gave a sign of failure to the struggle of gender fairness and justice in Indonesia. </a:t>
            </a:r>
            <a:endParaRPr lang="en-US" sz="2000" dirty="0">
              <a:latin typeface="+mj-lt"/>
            </a:endParaRPr>
          </a:p>
        </p:txBody>
      </p:sp>
    </p:spTree>
    <p:extLst>
      <p:ext uri="{BB962C8B-B14F-4D97-AF65-F5344CB8AC3E}">
        <p14:creationId xmlns:p14="http://schemas.microsoft.com/office/powerpoint/2010/main" val="188522797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BBA384B-F2EB-493D-BE9F-4D89B5D5AF39}"/>
              </a:ext>
            </a:extLst>
          </p:cNvPr>
          <p:cNvSpPr>
            <a:spLocks noGrp="1"/>
          </p:cNvSpPr>
          <p:nvPr>
            <p:ph type="title"/>
          </p:nvPr>
        </p:nvSpPr>
        <p:spPr>
          <a:xfrm>
            <a:off x="628650" y="346111"/>
            <a:ext cx="7886699" cy="669852"/>
          </a:xfrm>
        </p:spPr>
        <p:txBody>
          <a:bodyPr/>
          <a:lstStyle/>
          <a:p>
            <a:r>
              <a:rPr lang="id-ID" b="1" dirty="0"/>
              <a:t>Criticism on the 30% quota</a:t>
            </a:r>
          </a:p>
        </p:txBody>
      </p:sp>
      <p:sp>
        <p:nvSpPr>
          <p:cNvPr id="3" name="Content Placeholder 2">
            <a:extLst>
              <a:ext uri="{FF2B5EF4-FFF2-40B4-BE49-F238E27FC236}">
                <a16:creationId xmlns="" xmlns:a16="http://schemas.microsoft.com/office/drawing/2014/main" id="{D2B870A8-911F-49C0-9DA2-38E617EF8982}"/>
              </a:ext>
            </a:extLst>
          </p:cNvPr>
          <p:cNvSpPr>
            <a:spLocks noGrp="1"/>
          </p:cNvSpPr>
          <p:nvPr>
            <p:ph idx="1"/>
          </p:nvPr>
        </p:nvSpPr>
        <p:spPr>
          <a:xfrm>
            <a:off x="628650" y="1158949"/>
            <a:ext cx="8020050" cy="5018014"/>
          </a:xfrm>
        </p:spPr>
        <p:txBody>
          <a:bodyPr>
            <a:normAutofit fontScale="55000" lnSpcReduction="20000"/>
          </a:bodyPr>
          <a:lstStyle/>
          <a:p>
            <a:r>
              <a:rPr lang="en-ID" sz="3600" dirty="0"/>
              <a:t>30% Quota emerged from  </a:t>
            </a:r>
            <a:r>
              <a:rPr lang="en-US" sz="3600" dirty="0"/>
              <a:t>Beijing Declaration and Platform for Action. Article 182 stated: </a:t>
            </a:r>
          </a:p>
          <a:p>
            <a:pPr marL="0" indent="0">
              <a:buNone/>
            </a:pPr>
            <a:endParaRPr lang="en-US" dirty="0"/>
          </a:p>
          <a:p>
            <a:pPr marL="0" indent="0">
              <a:buNone/>
            </a:pPr>
            <a:r>
              <a:rPr lang="en-US" sz="3100" i="1" dirty="0"/>
              <a:t>Despite the widespread movement towards democratization in most countries, women most are not represented at most levels of government, especially at the ministerial level and other executives agency, and has made little progress in achieving political power in the legislature or in achievement the target supported by the Economic and Social Council has </a:t>
            </a:r>
            <a:r>
              <a:rPr lang="en-US" sz="3100" b="1" i="1" dirty="0"/>
              <a:t>30 percent</a:t>
            </a:r>
            <a:r>
              <a:rPr lang="en-US" sz="3100" i="1" dirty="0"/>
              <a:t> of women in positions at level of decision making in 1995. Globally, only 10 percent of the members of the legislature and a the percentage of lower ministerial positions is now held by women. Indeed, several countries, including those who are experiencing fundamental political, economic and social changes have seen a </a:t>
            </a:r>
            <a:r>
              <a:rPr lang="en-US" sz="3100" i="1" dirty="0" err="1"/>
              <a:t>a</a:t>
            </a:r>
            <a:r>
              <a:rPr lang="en-US" sz="3100" i="1" dirty="0"/>
              <a:t> significant reduction in the number of women represented in the legislature. Even though it's a woman make at least half of the voters in almost all countries and have achieved the right to vote and holding office in almost all Member States of the United Nations, women continue to be serious underrepresented as a candidate for public office. Many traditional patterns of work are political parties and government structures continue to be obstacles to women's participation in public life. Women may be discouraged from seeking political office with discriminatory attitudes and practices, family responsibility and child care, and the high cost of seeking and holding public office. Women in political positions and decision making in government and legislative bodies contribute redefining political priorities, placing new items on the political agenda that reflect and overcome them women's gender-specific concerns, values ​​and experiences, and provide new perspectives on mainstream political issues.</a:t>
            </a:r>
            <a:endParaRPr lang="en-US" sz="3100" dirty="0"/>
          </a:p>
          <a:p>
            <a:pPr marL="0" indent="0">
              <a:buNone/>
            </a:pPr>
            <a:endParaRPr lang="id-ID" dirty="0"/>
          </a:p>
        </p:txBody>
      </p:sp>
    </p:spTree>
    <p:extLst>
      <p:ext uri="{BB962C8B-B14F-4D97-AF65-F5344CB8AC3E}">
        <p14:creationId xmlns:p14="http://schemas.microsoft.com/office/powerpoint/2010/main" val="410047305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BBA384B-F2EB-493D-BE9F-4D89B5D5AF39}"/>
              </a:ext>
            </a:extLst>
          </p:cNvPr>
          <p:cNvSpPr>
            <a:spLocks noGrp="1"/>
          </p:cNvSpPr>
          <p:nvPr>
            <p:ph type="title"/>
          </p:nvPr>
        </p:nvSpPr>
        <p:spPr>
          <a:xfrm>
            <a:off x="628650" y="346111"/>
            <a:ext cx="7886699" cy="669852"/>
          </a:xfrm>
        </p:spPr>
        <p:txBody>
          <a:bodyPr/>
          <a:lstStyle/>
          <a:p>
            <a:r>
              <a:rPr lang="id-ID" b="1" dirty="0" smtClean="0"/>
              <a:t>Conclusion</a:t>
            </a:r>
            <a:endParaRPr lang="id-ID" b="1" dirty="0"/>
          </a:p>
        </p:txBody>
      </p:sp>
      <p:sp>
        <p:nvSpPr>
          <p:cNvPr id="3" name="Content Placeholder 2">
            <a:extLst>
              <a:ext uri="{FF2B5EF4-FFF2-40B4-BE49-F238E27FC236}">
                <a16:creationId xmlns="" xmlns:a16="http://schemas.microsoft.com/office/drawing/2014/main" id="{D2B870A8-911F-49C0-9DA2-38E617EF8982}"/>
              </a:ext>
            </a:extLst>
          </p:cNvPr>
          <p:cNvSpPr>
            <a:spLocks noGrp="1"/>
          </p:cNvSpPr>
          <p:nvPr>
            <p:ph idx="1"/>
          </p:nvPr>
        </p:nvSpPr>
        <p:spPr>
          <a:xfrm>
            <a:off x="628650" y="1158949"/>
            <a:ext cx="8020050" cy="5018014"/>
          </a:xfrm>
        </p:spPr>
        <p:txBody>
          <a:bodyPr>
            <a:normAutofit fontScale="70000" lnSpcReduction="20000"/>
          </a:bodyPr>
          <a:lstStyle/>
          <a:p>
            <a:r>
              <a:rPr lang="en-ID" sz="3600" dirty="0">
                <a:latin typeface="+mj-lt"/>
              </a:rPr>
              <a:t>In Indonesia, with </a:t>
            </a:r>
            <a:r>
              <a:rPr lang="en-US" sz="3600" dirty="0">
                <a:latin typeface="+mj-lt"/>
              </a:rPr>
              <a:t>MPR (House of Representative) decision TAP Number VI Year 2002 on the Recommendation of the Decision of MPR by President, </a:t>
            </a:r>
            <a:r>
              <a:rPr lang="en-US" sz="3600" dirty="0" smtClean="0">
                <a:latin typeface="+mj-lt"/>
              </a:rPr>
              <a:t>High Advisory Council/DPA</a:t>
            </a:r>
            <a:r>
              <a:rPr lang="en-US" sz="3600" dirty="0">
                <a:latin typeface="+mj-lt"/>
              </a:rPr>
              <a:t>, </a:t>
            </a:r>
            <a:r>
              <a:rPr lang="en-US" sz="3600" dirty="0" smtClean="0">
                <a:latin typeface="+mj-lt"/>
              </a:rPr>
              <a:t>National Finance Supervisory/BPK</a:t>
            </a:r>
            <a:r>
              <a:rPr lang="en-US" sz="3600" dirty="0">
                <a:latin typeface="+mj-lt"/>
              </a:rPr>
              <a:t>, Supreme Court in the Annual Meeting of MPR on 2002, has recommended to the President to implement 30% quota on women in the </a:t>
            </a:r>
            <a:r>
              <a:rPr lang="en-US" sz="3600" dirty="0" smtClean="0">
                <a:latin typeface="+mj-lt"/>
              </a:rPr>
              <a:t>.parliament </a:t>
            </a:r>
            <a:r>
              <a:rPr lang="en-US" sz="3600" dirty="0">
                <a:latin typeface="+mj-lt"/>
              </a:rPr>
              <a:t>to be enforced. </a:t>
            </a:r>
            <a:r>
              <a:rPr lang="en-US" sz="3600" dirty="0" smtClean="0">
                <a:latin typeface="+mj-lt"/>
              </a:rPr>
              <a:t>This is previous to the 2003 GE Law</a:t>
            </a:r>
            <a:endParaRPr lang="en-US" sz="3600" dirty="0">
              <a:latin typeface="+mj-lt"/>
            </a:endParaRPr>
          </a:p>
          <a:p>
            <a:r>
              <a:rPr lang="en-US" sz="3600" dirty="0">
                <a:latin typeface="+mj-lt"/>
              </a:rPr>
              <a:t>F</a:t>
            </a:r>
            <a:r>
              <a:rPr lang="en-ID" sz="3600" dirty="0">
                <a:latin typeface="+mj-lt"/>
              </a:rPr>
              <a:t>rom both regulations, minimum quota 30% is for definitive legislative members, not from legislative candidates (as mentioned </a:t>
            </a:r>
            <a:r>
              <a:rPr lang="en-ID" sz="3600" dirty="0" smtClean="0">
                <a:latin typeface="+mj-lt"/>
              </a:rPr>
              <a:t>in current </a:t>
            </a:r>
            <a:r>
              <a:rPr lang="en-ID" sz="3600" dirty="0">
                <a:latin typeface="+mj-lt"/>
              </a:rPr>
              <a:t>Legislative GE </a:t>
            </a:r>
            <a:r>
              <a:rPr lang="en-ID" sz="3600" dirty="0" smtClean="0">
                <a:latin typeface="+mj-lt"/>
              </a:rPr>
              <a:t>Law)</a:t>
            </a:r>
            <a:r>
              <a:rPr lang="en-ID" sz="3600" dirty="0">
                <a:latin typeface="+mj-lt"/>
              </a:rPr>
              <a:t>. </a:t>
            </a:r>
          </a:p>
          <a:p>
            <a:r>
              <a:rPr lang="en-ID" sz="3600" dirty="0">
                <a:latin typeface="+mj-lt"/>
              </a:rPr>
              <a:t>Indonesia needed to enforce a quota of 50% women in its GE Law, as France does, or a special law of 30% quota for candidature as done in Italy. </a:t>
            </a:r>
            <a:endParaRPr lang="en-US" sz="3600" dirty="0">
              <a:latin typeface="+mj-lt"/>
            </a:endParaRPr>
          </a:p>
        </p:txBody>
      </p:sp>
    </p:spTree>
    <p:extLst>
      <p:ext uri="{BB962C8B-B14F-4D97-AF65-F5344CB8AC3E}">
        <p14:creationId xmlns:p14="http://schemas.microsoft.com/office/powerpoint/2010/main" val="107704508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3D5E1FE-B320-4E2C-84DD-9250BA38F940}"/>
              </a:ext>
            </a:extLst>
          </p:cNvPr>
          <p:cNvSpPr>
            <a:spLocks noGrp="1"/>
          </p:cNvSpPr>
          <p:nvPr>
            <p:ph type="ctrTitle"/>
          </p:nvPr>
        </p:nvSpPr>
        <p:spPr>
          <a:xfrm>
            <a:off x="2674959" y="2149522"/>
            <a:ext cx="5783239" cy="1839037"/>
          </a:xfrm>
        </p:spPr>
        <p:txBody>
          <a:bodyPr>
            <a:normAutofit/>
          </a:bodyPr>
          <a:lstStyle/>
          <a:p>
            <a:r>
              <a:rPr lang="id-ID" sz="4800" b="1" dirty="0">
                <a:latin typeface="Arial" panose="020B0604020202020204" pitchFamily="34" charset="0"/>
                <a:cs typeface="Arial" panose="020B0604020202020204" pitchFamily="34" charset="0"/>
              </a:rPr>
              <a:t>THANK YOU</a:t>
            </a:r>
          </a:p>
        </p:txBody>
      </p:sp>
      <p:sp>
        <p:nvSpPr>
          <p:cNvPr id="3" name="Subtitle 2">
            <a:extLst>
              <a:ext uri="{FF2B5EF4-FFF2-40B4-BE49-F238E27FC236}">
                <a16:creationId xmlns="" xmlns:a16="http://schemas.microsoft.com/office/drawing/2014/main" id="{BD885137-C536-45E7-9AEB-F4A800B94DAE}"/>
              </a:ext>
            </a:extLst>
          </p:cNvPr>
          <p:cNvSpPr>
            <a:spLocks noGrp="1"/>
          </p:cNvSpPr>
          <p:nvPr>
            <p:ph type="subTitle" idx="1"/>
          </p:nvPr>
        </p:nvSpPr>
        <p:spPr/>
        <p:txBody>
          <a:bodyPr/>
          <a:lstStyle/>
          <a:p>
            <a:endParaRPr lang="id-ID" dirty="0"/>
          </a:p>
        </p:txBody>
      </p:sp>
    </p:spTree>
    <p:extLst>
      <p:ext uri="{BB962C8B-B14F-4D97-AF65-F5344CB8AC3E}">
        <p14:creationId xmlns:p14="http://schemas.microsoft.com/office/powerpoint/2010/main" val="290064434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480FDA8-6B1D-4FD7-9256-5CDF702AE9E5}"/>
              </a:ext>
            </a:extLst>
          </p:cNvPr>
          <p:cNvSpPr>
            <a:spLocks noGrp="1"/>
          </p:cNvSpPr>
          <p:nvPr>
            <p:ph type="title"/>
          </p:nvPr>
        </p:nvSpPr>
        <p:spPr>
          <a:xfrm>
            <a:off x="628651" y="641497"/>
            <a:ext cx="7886699" cy="669852"/>
          </a:xfrm>
        </p:spPr>
        <p:txBody>
          <a:bodyPr/>
          <a:lstStyle/>
          <a:p>
            <a:r>
              <a:rPr lang="id-ID" b="1" dirty="0"/>
              <a:t>OUTLINE</a:t>
            </a:r>
            <a:r>
              <a:rPr lang="id-ID" dirty="0"/>
              <a:t> </a:t>
            </a:r>
          </a:p>
        </p:txBody>
      </p:sp>
      <p:sp>
        <p:nvSpPr>
          <p:cNvPr id="3" name="Content Placeholder 2">
            <a:extLst>
              <a:ext uri="{FF2B5EF4-FFF2-40B4-BE49-F238E27FC236}">
                <a16:creationId xmlns="" xmlns:a16="http://schemas.microsoft.com/office/drawing/2014/main" id="{7577E7DC-CEF0-4A27-8EE1-0D6164B80487}"/>
              </a:ext>
            </a:extLst>
          </p:cNvPr>
          <p:cNvSpPr>
            <a:spLocks noGrp="1"/>
          </p:cNvSpPr>
          <p:nvPr>
            <p:ph idx="1"/>
          </p:nvPr>
        </p:nvSpPr>
        <p:spPr>
          <a:xfrm>
            <a:off x="628650" y="1576388"/>
            <a:ext cx="7886700" cy="5018014"/>
          </a:xfrm>
        </p:spPr>
        <p:txBody>
          <a:bodyPr/>
          <a:lstStyle/>
          <a:p>
            <a:r>
              <a:rPr lang="id-ID" dirty="0">
                <a:latin typeface="+mj-lt"/>
              </a:rPr>
              <a:t>Background</a:t>
            </a:r>
          </a:p>
          <a:p>
            <a:r>
              <a:rPr lang="id-ID" dirty="0">
                <a:latin typeface="+mj-lt"/>
              </a:rPr>
              <a:t>Research Questions</a:t>
            </a:r>
          </a:p>
          <a:p>
            <a:r>
              <a:rPr lang="id-ID" dirty="0">
                <a:latin typeface="+mj-lt"/>
              </a:rPr>
              <a:t>Analysis</a:t>
            </a:r>
          </a:p>
          <a:p>
            <a:pPr lvl="1"/>
            <a:r>
              <a:rPr lang="id-ID" dirty="0">
                <a:latin typeface="+mj-lt"/>
              </a:rPr>
              <a:t>Gender Fairness and Justice in the Constitution of Indonesia</a:t>
            </a:r>
          </a:p>
          <a:p>
            <a:pPr lvl="1"/>
            <a:r>
              <a:rPr lang="id-ID" dirty="0">
                <a:latin typeface="+mj-lt"/>
              </a:rPr>
              <a:t>Implementation of Gender Fairness and Justice as Constitutional Rights in </a:t>
            </a:r>
            <a:r>
              <a:rPr lang="id-ID" dirty="0" smtClean="0">
                <a:latin typeface="+mj-lt"/>
              </a:rPr>
              <a:t>General Election (GE) </a:t>
            </a:r>
            <a:endParaRPr lang="id-ID" dirty="0">
              <a:latin typeface="+mj-lt"/>
            </a:endParaRPr>
          </a:p>
          <a:p>
            <a:pPr lvl="1"/>
            <a:r>
              <a:rPr lang="id-ID" dirty="0">
                <a:latin typeface="+mj-lt"/>
              </a:rPr>
              <a:t>30% Quota Policy and Its Criticism.</a:t>
            </a:r>
          </a:p>
          <a:p>
            <a:r>
              <a:rPr lang="id-ID" dirty="0">
                <a:latin typeface="+mj-lt"/>
              </a:rPr>
              <a:t>Conclusions</a:t>
            </a:r>
          </a:p>
        </p:txBody>
      </p:sp>
    </p:spTree>
    <p:extLst>
      <p:ext uri="{BB962C8B-B14F-4D97-AF65-F5344CB8AC3E}">
        <p14:creationId xmlns:p14="http://schemas.microsoft.com/office/powerpoint/2010/main" val="280246943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8293ABF-E070-4FFA-A615-FCE0E979D1FE}"/>
              </a:ext>
            </a:extLst>
          </p:cNvPr>
          <p:cNvSpPr>
            <a:spLocks noGrp="1"/>
          </p:cNvSpPr>
          <p:nvPr>
            <p:ph type="title"/>
          </p:nvPr>
        </p:nvSpPr>
        <p:spPr>
          <a:xfrm>
            <a:off x="628650" y="489097"/>
            <a:ext cx="7886699" cy="669852"/>
          </a:xfrm>
        </p:spPr>
        <p:txBody>
          <a:bodyPr/>
          <a:lstStyle/>
          <a:p>
            <a:r>
              <a:rPr lang="id-ID" b="1" dirty="0"/>
              <a:t>Background (1)</a:t>
            </a:r>
          </a:p>
        </p:txBody>
      </p:sp>
      <p:sp>
        <p:nvSpPr>
          <p:cNvPr id="3" name="Content Placeholder 2">
            <a:extLst>
              <a:ext uri="{FF2B5EF4-FFF2-40B4-BE49-F238E27FC236}">
                <a16:creationId xmlns="" xmlns:a16="http://schemas.microsoft.com/office/drawing/2014/main" id="{B2150C35-78DF-4B4C-9445-672736ED5AED}"/>
              </a:ext>
            </a:extLst>
          </p:cNvPr>
          <p:cNvSpPr>
            <a:spLocks noGrp="1"/>
          </p:cNvSpPr>
          <p:nvPr>
            <p:ph idx="1"/>
          </p:nvPr>
        </p:nvSpPr>
        <p:spPr>
          <a:xfrm>
            <a:off x="628650" y="1350889"/>
            <a:ext cx="7886700" cy="5018014"/>
          </a:xfrm>
        </p:spPr>
        <p:txBody>
          <a:bodyPr>
            <a:normAutofit/>
          </a:bodyPr>
          <a:lstStyle/>
          <a:p>
            <a:pPr algn="just"/>
            <a:r>
              <a:rPr lang="id-ID" dirty="0">
                <a:latin typeface="+mj-lt"/>
              </a:rPr>
              <a:t>Patriach dominant</a:t>
            </a:r>
          </a:p>
          <a:p>
            <a:pPr algn="just"/>
            <a:r>
              <a:rPr lang="id-ID" dirty="0">
                <a:latin typeface="+mj-lt"/>
              </a:rPr>
              <a:t>Gender bias between men and women, most public positions are majority held by men, women are being ruled by men.</a:t>
            </a:r>
          </a:p>
          <a:p>
            <a:pPr algn="just"/>
            <a:r>
              <a:rPr lang="id-ID" dirty="0">
                <a:latin typeface="+mj-lt"/>
              </a:rPr>
              <a:t>In Indonesia, the struggle for gender fairness and justice started in the </a:t>
            </a:r>
            <a:r>
              <a:rPr lang="en-ID" dirty="0">
                <a:latin typeface="+mj-lt"/>
              </a:rPr>
              <a:t>18</a:t>
            </a:r>
            <a:r>
              <a:rPr lang="en-ID" sz="2400" baseline="50000" dirty="0">
                <a:latin typeface="+mj-lt"/>
              </a:rPr>
              <a:t>th</a:t>
            </a:r>
            <a:r>
              <a:rPr lang="en-ID" dirty="0">
                <a:latin typeface="+mj-lt"/>
              </a:rPr>
              <a:t> century by R.A </a:t>
            </a:r>
            <a:r>
              <a:rPr lang="en-ID" dirty="0" err="1">
                <a:latin typeface="+mj-lt"/>
              </a:rPr>
              <a:t>Kartini</a:t>
            </a:r>
            <a:r>
              <a:rPr lang="en-ID" dirty="0">
                <a:latin typeface="+mj-lt"/>
              </a:rPr>
              <a:t>, R.A </a:t>
            </a:r>
            <a:r>
              <a:rPr lang="en-ID" dirty="0" err="1">
                <a:latin typeface="+mj-lt"/>
              </a:rPr>
              <a:t>Dewi</a:t>
            </a:r>
            <a:r>
              <a:rPr lang="en-ID" dirty="0">
                <a:latin typeface="+mj-lt"/>
              </a:rPr>
              <a:t> </a:t>
            </a:r>
            <a:r>
              <a:rPr lang="en-ID" dirty="0" err="1">
                <a:latin typeface="+mj-lt"/>
              </a:rPr>
              <a:t>Sartika</a:t>
            </a:r>
            <a:r>
              <a:rPr lang="en-ID" dirty="0">
                <a:latin typeface="+mj-lt"/>
              </a:rPr>
              <a:t>, etc, whom were </a:t>
            </a:r>
            <a:r>
              <a:rPr lang="en-ID" dirty="0" err="1">
                <a:latin typeface="+mj-lt"/>
              </a:rPr>
              <a:t>strugg</a:t>
            </a:r>
            <a:r>
              <a:rPr lang="id-ID" dirty="0">
                <a:latin typeface="+mj-lt"/>
              </a:rPr>
              <a:t>l</a:t>
            </a:r>
            <a:r>
              <a:rPr lang="en-ID" dirty="0" err="1">
                <a:latin typeface="+mj-lt"/>
              </a:rPr>
              <a:t>ing</a:t>
            </a:r>
            <a:r>
              <a:rPr lang="en-ID" dirty="0">
                <a:latin typeface="+mj-lt"/>
              </a:rPr>
              <a:t> in the education sector (</a:t>
            </a:r>
            <a:r>
              <a:rPr lang="en-ID" dirty="0" err="1">
                <a:latin typeface="+mj-lt"/>
              </a:rPr>
              <a:t>wome</a:t>
            </a:r>
            <a:r>
              <a:rPr lang="id-ID" dirty="0">
                <a:latin typeface="+mj-lt"/>
              </a:rPr>
              <a:t>n</a:t>
            </a:r>
            <a:r>
              <a:rPr lang="en-ID" dirty="0">
                <a:latin typeface="+mj-lt"/>
              </a:rPr>
              <a:t>’</a:t>
            </a:r>
            <a:r>
              <a:rPr lang="id-ID" dirty="0">
                <a:latin typeface="+mj-lt"/>
              </a:rPr>
              <a:t>s</a:t>
            </a:r>
            <a:r>
              <a:rPr lang="en-ID" dirty="0">
                <a:latin typeface="+mj-lt"/>
              </a:rPr>
              <a:t> right for education)</a:t>
            </a:r>
          </a:p>
          <a:p>
            <a:pPr algn="just"/>
            <a:endParaRPr lang="id-ID" dirty="0">
              <a:latin typeface="+mj-lt"/>
            </a:endParaRPr>
          </a:p>
        </p:txBody>
      </p:sp>
    </p:spTree>
    <p:extLst>
      <p:ext uri="{BB962C8B-B14F-4D97-AF65-F5344CB8AC3E}">
        <p14:creationId xmlns:p14="http://schemas.microsoft.com/office/powerpoint/2010/main" val="220799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CA452EE-8584-4150-9E67-985557B3DB4D}"/>
              </a:ext>
            </a:extLst>
          </p:cNvPr>
          <p:cNvSpPr>
            <a:spLocks noGrp="1"/>
          </p:cNvSpPr>
          <p:nvPr>
            <p:ph type="title"/>
          </p:nvPr>
        </p:nvSpPr>
        <p:spPr>
          <a:xfrm>
            <a:off x="628650" y="660547"/>
            <a:ext cx="7886699" cy="669852"/>
          </a:xfrm>
        </p:spPr>
        <p:txBody>
          <a:bodyPr/>
          <a:lstStyle/>
          <a:p>
            <a:r>
              <a:rPr lang="id-ID" b="1" dirty="0"/>
              <a:t>Background (2)</a:t>
            </a:r>
          </a:p>
        </p:txBody>
      </p:sp>
      <p:sp>
        <p:nvSpPr>
          <p:cNvPr id="3" name="Content Placeholder 2">
            <a:extLst>
              <a:ext uri="{FF2B5EF4-FFF2-40B4-BE49-F238E27FC236}">
                <a16:creationId xmlns="" xmlns:a16="http://schemas.microsoft.com/office/drawing/2014/main" id="{65BF9F7D-47C5-45C1-B0B0-BA90B3486C44}"/>
              </a:ext>
            </a:extLst>
          </p:cNvPr>
          <p:cNvSpPr>
            <a:spLocks noGrp="1"/>
          </p:cNvSpPr>
          <p:nvPr>
            <p:ph idx="1"/>
          </p:nvPr>
        </p:nvSpPr>
        <p:spPr>
          <a:xfrm>
            <a:off x="628650" y="1330399"/>
            <a:ext cx="7886700" cy="5018014"/>
          </a:xfrm>
        </p:spPr>
        <p:txBody>
          <a:bodyPr>
            <a:normAutofit/>
          </a:bodyPr>
          <a:lstStyle/>
          <a:p>
            <a:pPr marL="0" indent="0">
              <a:buNone/>
            </a:pPr>
            <a:r>
              <a:rPr lang="id-ID" dirty="0">
                <a:latin typeface="+mj-lt"/>
              </a:rPr>
              <a:t>In 1928: First Women Congress in Yogyakarta by 22 Women Organizations, resulting in </a:t>
            </a:r>
          </a:p>
          <a:p>
            <a:pPr marL="533400"/>
            <a:r>
              <a:rPr lang="id-ID" dirty="0">
                <a:latin typeface="+mj-lt"/>
              </a:rPr>
              <a:t>Establishment of Indonesia Union of Women;</a:t>
            </a:r>
          </a:p>
          <a:p>
            <a:pPr marL="533400"/>
            <a:r>
              <a:rPr lang="id-ID" dirty="0">
                <a:latin typeface="+mj-lt"/>
              </a:rPr>
              <a:t>Strive for regulations of womens’ rights in marriage and rights to not being divorced without her consent;</a:t>
            </a:r>
          </a:p>
          <a:p>
            <a:pPr marL="533400"/>
            <a:r>
              <a:rPr lang="id-ID" dirty="0">
                <a:latin typeface="+mj-lt"/>
              </a:rPr>
              <a:t>Developing new schools for women;</a:t>
            </a:r>
          </a:p>
          <a:p>
            <a:pPr marL="533400"/>
            <a:r>
              <a:rPr lang="id-ID" dirty="0">
                <a:latin typeface="+mj-lt"/>
              </a:rPr>
              <a:t>Estanlishing mass education and eradication of illteracy;</a:t>
            </a:r>
          </a:p>
          <a:p>
            <a:pPr marL="533400"/>
            <a:r>
              <a:rPr lang="id-ID" dirty="0">
                <a:latin typeface="+mj-lt"/>
              </a:rPr>
              <a:t>Scholarships for </a:t>
            </a:r>
            <a:r>
              <a:rPr lang="id-ID" dirty="0" smtClean="0">
                <a:latin typeface="+mj-lt"/>
              </a:rPr>
              <a:t>high academic achiever </a:t>
            </a:r>
            <a:r>
              <a:rPr lang="id-ID" dirty="0">
                <a:latin typeface="+mj-lt"/>
              </a:rPr>
              <a:t>women with lower economical background.</a:t>
            </a:r>
          </a:p>
        </p:txBody>
      </p:sp>
    </p:spTree>
    <p:extLst>
      <p:ext uri="{BB962C8B-B14F-4D97-AF65-F5344CB8AC3E}">
        <p14:creationId xmlns:p14="http://schemas.microsoft.com/office/powerpoint/2010/main" val="71774144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8293ABF-E070-4FFA-A615-FCE0E979D1FE}"/>
              </a:ext>
            </a:extLst>
          </p:cNvPr>
          <p:cNvSpPr>
            <a:spLocks noGrp="1"/>
          </p:cNvSpPr>
          <p:nvPr>
            <p:ph type="title"/>
          </p:nvPr>
        </p:nvSpPr>
        <p:spPr>
          <a:xfrm>
            <a:off x="628650" y="489097"/>
            <a:ext cx="7886699" cy="669852"/>
          </a:xfrm>
        </p:spPr>
        <p:txBody>
          <a:bodyPr/>
          <a:lstStyle/>
          <a:p>
            <a:r>
              <a:rPr lang="id-ID" b="1" dirty="0"/>
              <a:t>Background (3)</a:t>
            </a:r>
          </a:p>
        </p:txBody>
      </p:sp>
      <p:sp>
        <p:nvSpPr>
          <p:cNvPr id="3" name="Content Placeholder 2">
            <a:extLst>
              <a:ext uri="{FF2B5EF4-FFF2-40B4-BE49-F238E27FC236}">
                <a16:creationId xmlns="" xmlns:a16="http://schemas.microsoft.com/office/drawing/2014/main" id="{B2150C35-78DF-4B4C-9445-672736ED5AED}"/>
              </a:ext>
            </a:extLst>
          </p:cNvPr>
          <p:cNvSpPr>
            <a:spLocks noGrp="1"/>
          </p:cNvSpPr>
          <p:nvPr>
            <p:ph idx="1"/>
          </p:nvPr>
        </p:nvSpPr>
        <p:spPr>
          <a:xfrm>
            <a:off x="628650" y="1350889"/>
            <a:ext cx="7886700" cy="5018014"/>
          </a:xfrm>
        </p:spPr>
        <p:txBody>
          <a:bodyPr>
            <a:normAutofit/>
          </a:bodyPr>
          <a:lstStyle/>
          <a:p>
            <a:pPr algn="just"/>
            <a:r>
              <a:rPr lang="id-ID" sz="2000" dirty="0">
                <a:latin typeface="+mj-lt"/>
              </a:rPr>
              <a:t>There needs to be a special efforts eradicate gender imbalances, among others through ‘affirmative action’ in the house of representatives.</a:t>
            </a:r>
          </a:p>
          <a:p>
            <a:r>
              <a:rPr lang="id-ID" sz="2000" dirty="0">
                <a:latin typeface="+mj-lt"/>
              </a:rPr>
              <a:t>Indonesia’s constitution 1945 does not discriminate between women and men. Article 27 Constitution of 1945 gives the same appreciation to women and men, but the partiach </a:t>
            </a:r>
            <a:r>
              <a:rPr lang="id-ID" sz="2000" dirty="0" smtClean="0">
                <a:latin typeface="+mj-lt"/>
              </a:rPr>
              <a:t>culture interpreted it differently. </a:t>
            </a:r>
            <a:endParaRPr lang="id-ID" sz="2000" dirty="0">
              <a:latin typeface="+mj-lt"/>
            </a:endParaRPr>
          </a:p>
          <a:p>
            <a:r>
              <a:rPr lang="en-ID" sz="2000" dirty="0">
                <a:latin typeface="+mj-lt"/>
                <a:sym typeface="Wingdings" panose="05000000000000000000" pitchFamily="2" charset="2"/>
              </a:rPr>
              <a:t>Constitution 1945 accommodates gender fairness and justice in the article 28 D para (1) on equality before the law and equal opportunity in governance, article 28 H para (2) on affirmative action; and Article 28 I para (2) on anti discrimination.</a:t>
            </a:r>
          </a:p>
          <a:p>
            <a:r>
              <a:rPr lang="en-ID" sz="2000" dirty="0">
                <a:latin typeface="+mj-lt"/>
                <a:sym typeface="Wingdings" panose="05000000000000000000" pitchFamily="2" charset="2"/>
              </a:rPr>
              <a:t>Affirmative action is being regulated in the General </a:t>
            </a:r>
            <a:r>
              <a:rPr lang="en-ID" sz="2000" dirty="0" smtClean="0">
                <a:latin typeface="+mj-lt"/>
                <a:sym typeface="Wingdings" panose="05000000000000000000" pitchFamily="2" charset="2"/>
              </a:rPr>
              <a:t>Election (GE) </a:t>
            </a:r>
            <a:r>
              <a:rPr lang="en-ID" sz="2000" dirty="0">
                <a:latin typeface="+mj-lt"/>
                <a:sym typeface="Wingdings" panose="05000000000000000000" pitchFamily="2" charset="2"/>
              </a:rPr>
              <a:t>Law, with 30% quota for women in the GE. </a:t>
            </a:r>
          </a:p>
          <a:p>
            <a:r>
              <a:rPr lang="en-ID" sz="2000" dirty="0">
                <a:latin typeface="+mj-lt"/>
                <a:sym typeface="Wingdings" panose="05000000000000000000" pitchFamily="2" charset="2"/>
              </a:rPr>
              <a:t>But after those Constitutional amendment, there are already 3 GEs but </a:t>
            </a:r>
            <a:r>
              <a:rPr lang="en-ID" sz="2000" dirty="0" err="1">
                <a:latin typeface="+mj-lt"/>
                <a:sym typeface="Wingdings" panose="05000000000000000000" pitchFamily="2" charset="2"/>
              </a:rPr>
              <a:t>womens</a:t>
            </a:r>
            <a:r>
              <a:rPr lang="en-ID" sz="2000" dirty="0">
                <a:latin typeface="+mj-lt"/>
                <a:sym typeface="Wingdings" panose="05000000000000000000" pitchFamily="2" charset="2"/>
              </a:rPr>
              <a:t>’ participation has not significantly increased. WHY? </a:t>
            </a:r>
            <a:endParaRPr lang="en-US" sz="2000" dirty="0">
              <a:latin typeface="+mj-lt"/>
            </a:endParaRPr>
          </a:p>
          <a:p>
            <a:pPr algn="just"/>
            <a:r>
              <a:rPr lang="id-ID" sz="2000" dirty="0">
                <a:latin typeface="+mj-lt"/>
              </a:rPr>
              <a:t>hinders gender fairness, hence Indonesia needed firmer and a more progressive regulation.</a:t>
            </a:r>
          </a:p>
          <a:p>
            <a:pPr algn="just"/>
            <a:endParaRPr lang="id-ID" sz="2000" dirty="0">
              <a:latin typeface="+mj-lt"/>
            </a:endParaRPr>
          </a:p>
        </p:txBody>
      </p:sp>
    </p:spTree>
    <p:extLst>
      <p:ext uri="{BB962C8B-B14F-4D97-AF65-F5344CB8AC3E}">
        <p14:creationId xmlns:p14="http://schemas.microsoft.com/office/powerpoint/2010/main" val="390603181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8293ABF-E070-4FFA-A615-FCE0E979D1FE}"/>
              </a:ext>
            </a:extLst>
          </p:cNvPr>
          <p:cNvSpPr>
            <a:spLocks noGrp="1"/>
          </p:cNvSpPr>
          <p:nvPr>
            <p:ph type="title"/>
          </p:nvPr>
        </p:nvSpPr>
        <p:spPr>
          <a:xfrm>
            <a:off x="628650" y="489097"/>
            <a:ext cx="7886699" cy="669852"/>
          </a:xfrm>
        </p:spPr>
        <p:txBody>
          <a:bodyPr/>
          <a:lstStyle/>
          <a:p>
            <a:r>
              <a:rPr lang="id-ID" b="1" dirty="0"/>
              <a:t>Background (4)</a:t>
            </a:r>
          </a:p>
        </p:txBody>
      </p:sp>
      <p:sp>
        <p:nvSpPr>
          <p:cNvPr id="3" name="Content Placeholder 2">
            <a:extLst>
              <a:ext uri="{FF2B5EF4-FFF2-40B4-BE49-F238E27FC236}">
                <a16:creationId xmlns="" xmlns:a16="http://schemas.microsoft.com/office/drawing/2014/main" id="{B2150C35-78DF-4B4C-9445-672736ED5AED}"/>
              </a:ext>
            </a:extLst>
          </p:cNvPr>
          <p:cNvSpPr>
            <a:spLocks noGrp="1"/>
          </p:cNvSpPr>
          <p:nvPr>
            <p:ph idx="1"/>
          </p:nvPr>
        </p:nvSpPr>
        <p:spPr>
          <a:xfrm>
            <a:off x="628650" y="1350889"/>
            <a:ext cx="7886700" cy="5018014"/>
          </a:xfrm>
        </p:spPr>
        <p:txBody>
          <a:bodyPr>
            <a:normAutofit/>
          </a:bodyPr>
          <a:lstStyle/>
          <a:p>
            <a:pPr algn="just"/>
            <a:r>
              <a:rPr lang="id-ID" sz="2400" dirty="0">
                <a:latin typeface="+mj-lt"/>
              </a:rPr>
              <a:t>The current situation of gender discrimination in Indonesia is stagnant</a:t>
            </a:r>
          </a:p>
          <a:p>
            <a:r>
              <a:rPr lang="id-ID" sz="2400" dirty="0">
                <a:latin typeface="+mj-lt"/>
              </a:rPr>
              <a:t>Women’s representation in decision making institutions are small. GE </a:t>
            </a:r>
            <a:r>
              <a:rPr lang="id-ID" sz="2400" dirty="0" smtClean="0">
                <a:latin typeface="+mj-lt"/>
              </a:rPr>
              <a:t>1955 </a:t>
            </a:r>
            <a:r>
              <a:rPr lang="id-ID" sz="2400" dirty="0">
                <a:latin typeface="+mj-lt"/>
              </a:rPr>
              <a:t>to </a:t>
            </a:r>
            <a:r>
              <a:rPr lang="id-ID" sz="2400" dirty="0" smtClean="0">
                <a:latin typeface="+mj-lt"/>
              </a:rPr>
              <a:t>1999 </a:t>
            </a:r>
            <a:r>
              <a:rPr lang="id-ID" sz="2400" dirty="0">
                <a:latin typeface="+mj-lt"/>
              </a:rPr>
              <a:t>(8 </a:t>
            </a:r>
            <a:r>
              <a:rPr lang="id-ID" sz="2400" dirty="0" smtClean="0">
                <a:latin typeface="+mj-lt"/>
              </a:rPr>
              <a:t>GEs) </a:t>
            </a:r>
            <a:r>
              <a:rPr lang="id-ID" sz="2400" dirty="0">
                <a:latin typeface="+mj-lt"/>
              </a:rPr>
              <a:t>there is only </a:t>
            </a:r>
            <a:r>
              <a:rPr lang="en-ID" sz="2400" dirty="0">
                <a:latin typeface="+mj-lt"/>
              </a:rPr>
              <a:t>±10% </a:t>
            </a:r>
            <a:r>
              <a:rPr lang="en-ID" sz="2400" dirty="0">
                <a:latin typeface="+mj-lt"/>
                <a:sym typeface="Wingdings" panose="05000000000000000000" pitchFamily="2" charset="2"/>
              </a:rPr>
              <a:t>not significant in decision making. </a:t>
            </a:r>
            <a:endParaRPr lang="id-ID" sz="2400" dirty="0">
              <a:latin typeface="+mj-lt"/>
            </a:endParaRPr>
          </a:p>
          <a:p>
            <a:r>
              <a:rPr lang="en-ID" sz="2400" dirty="0">
                <a:latin typeface="+mj-lt"/>
              </a:rPr>
              <a:t>Impacts of lack of women’s representation, among others:</a:t>
            </a:r>
          </a:p>
          <a:p>
            <a:pPr lvl="1">
              <a:buFont typeface="Wingdings" panose="05000000000000000000" pitchFamily="2" charset="2"/>
              <a:buChar char="ü"/>
            </a:pPr>
            <a:r>
              <a:rPr lang="en-ID" dirty="0">
                <a:latin typeface="+mj-lt"/>
                <a:cs typeface="Segoe UI Light" panose="020B0502040204020203" pitchFamily="34" charset="0"/>
              </a:rPr>
              <a:t>Child Welfare Law</a:t>
            </a:r>
            <a:r>
              <a:rPr lang="en-ID" dirty="0">
                <a:latin typeface="+mj-lt"/>
                <a:cs typeface="Segoe UI Light" panose="020B0502040204020203" pitchFamily="34" charset="0"/>
                <a:sym typeface="Wingdings" panose="05000000000000000000" pitchFamily="2" charset="2"/>
              </a:rPr>
              <a:t> no hard sanction for child abusers</a:t>
            </a:r>
          </a:p>
          <a:p>
            <a:pPr lvl="1">
              <a:buFont typeface="Wingdings" panose="05000000000000000000" pitchFamily="2" charset="2"/>
              <a:buChar char="ü"/>
            </a:pPr>
            <a:r>
              <a:rPr lang="en-ID" dirty="0">
                <a:latin typeface="+mj-lt"/>
                <a:cs typeface="Segoe UI Light" panose="020B0502040204020203" pitchFamily="34" charset="0"/>
                <a:sym typeface="Wingdings" panose="05000000000000000000" pitchFamily="2" charset="2"/>
              </a:rPr>
              <a:t>Citizenship Law mixed marriage deleted Indonesia’s women’s </a:t>
            </a:r>
            <a:r>
              <a:rPr lang="en-ID" dirty="0" smtClean="0">
                <a:latin typeface="+mj-lt"/>
                <a:cs typeface="Segoe UI Light" panose="020B0502040204020203" pitchFamily="34" charset="0"/>
                <a:sym typeface="Wingdings" panose="05000000000000000000" pitchFamily="2" charset="2"/>
              </a:rPr>
              <a:t>citizenship</a:t>
            </a:r>
            <a:r>
              <a:rPr lang="en-ID" dirty="0">
                <a:latin typeface="+mj-lt"/>
                <a:cs typeface="Segoe UI Light" panose="020B0502040204020203" pitchFamily="34" charset="0"/>
                <a:sym typeface="Wingdings" panose="05000000000000000000" pitchFamily="2" charset="2"/>
              </a:rPr>
              <a:t>. </a:t>
            </a:r>
          </a:p>
          <a:p>
            <a:pPr lvl="1">
              <a:buFont typeface="Wingdings" panose="05000000000000000000" pitchFamily="2" charset="2"/>
              <a:buChar char="ü"/>
            </a:pPr>
            <a:r>
              <a:rPr lang="en-ID" dirty="0">
                <a:latin typeface="+mj-lt"/>
                <a:cs typeface="Segoe UI Light" panose="020B0502040204020203" pitchFamily="34" charset="0"/>
                <a:sym typeface="Wingdings" panose="05000000000000000000" pitchFamily="2" charset="2"/>
              </a:rPr>
              <a:t>Marriage Law husband is the head of the house hold, wife is the household keeper</a:t>
            </a:r>
          </a:p>
          <a:p>
            <a:pPr lvl="1">
              <a:buFont typeface="Wingdings" panose="05000000000000000000" pitchFamily="2" charset="2"/>
              <a:buChar char="ü"/>
            </a:pPr>
            <a:r>
              <a:rPr lang="en-ID" dirty="0">
                <a:latin typeface="+mj-lt"/>
                <a:cs typeface="Segoe UI Light" panose="020B0502040204020203" pitchFamily="34" charset="0"/>
                <a:sym typeface="Wingdings" panose="05000000000000000000" pitchFamily="2" charset="2"/>
              </a:rPr>
              <a:t>Witness and Victim Protection Law detection and investigation abuse cases openly. </a:t>
            </a:r>
            <a:endParaRPr lang="en-ID" dirty="0">
              <a:latin typeface="+mj-lt"/>
              <a:cs typeface="Segoe UI Light" panose="020B0502040204020203" pitchFamily="34" charset="0"/>
            </a:endParaRPr>
          </a:p>
        </p:txBody>
      </p:sp>
    </p:spTree>
    <p:extLst>
      <p:ext uri="{BB962C8B-B14F-4D97-AF65-F5344CB8AC3E}">
        <p14:creationId xmlns:p14="http://schemas.microsoft.com/office/powerpoint/2010/main" val="134736302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73B672-69D0-425F-AD70-3F0064DDF4F0}"/>
              </a:ext>
            </a:extLst>
          </p:cNvPr>
          <p:cNvSpPr>
            <a:spLocks noGrp="1"/>
          </p:cNvSpPr>
          <p:nvPr>
            <p:ph type="title"/>
          </p:nvPr>
        </p:nvSpPr>
        <p:spPr>
          <a:xfrm>
            <a:off x="628650" y="775907"/>
            <a:ext cx="7886699" cy="669852"/>
          </a:xfrm>
        </p:spPr>
        <p:txBody>
          <a:bodyPr>
            <a:normAutofit fontScale="90000"/>
          </a:bodyPr>
          <a:lstStyle/>
          <a:p>
            <a:r>
              <a:rPr lang="id-ID" b="1" dirty="0"/>
              <a:t>Gender Fairness and Justice in the Constitution 1945</a:t>
            </a:r>
          </a:p>
        </p:txBody>
      </p:sp>
      <p:sp>
        <p:nvSpPr>
          <p:cNvPr id="3" name="Content Placeholder 2">
            <a:extLst>
              <a:ext uri="{FF2B5EF4-FFF2-40B4-BE49-F238E27FC236}">
                <a16:creationId xmlns="" xmlns:a16="http://schemas.microsoft.com/office/drawing/2014/main" id="{D53958C7-A74D-4619-8138-2C412888A5E0}"/>
              </a:ext>
            </a:extLst>
          </p:cNvPr>
          <p:cNvSpPr>
            <a:spLocks noGrp="1"/>
          </p:cNvSpPr>
          <p:nvPr>
            <p:ph idx="1"/>
          </p:nvPr>
        </p:nvSpPr>
        <p:spPr>
          <a:xfrm>
            <a:off x="628649" y="1706636"/>
            <a:ext cx="7886700" cy="5018014"/>
          </a:xfrm>
        </p:spPr>
        <p:txBody>
          <a:bodyPr>
            <a:normAutofit/>
          </a:bodyPr>
          <a:lstStyle/>
          <a:p>
            <a:pPr lvl="0"/>
            <a:r>
              <a:rPr lang="en-US" dirty="0">
                <a:latin typeface="+mj-lt"/>
                <a:cs typeface="+mn-cs"/>
              </a:rPr>
              <a:t>G</a:t>
            </a:r>
            <a:r>
              <a:rPr lang="id-ID" dirty="0">
                <a:latin typeface="+mj-lt"/>
                <a:cs typeface="+mn-cs"/>
              </a:rPr>
              <a:t>ender definitions:</a:t>
            </a:r>
          </a:p>
          <a:p>
            <a:pPr lvl="1"/>
            <a:r>
              <a:rPr lang="en-US" sz="2800" dirty="0">
                <a:latin typeface="+mj-lt"/>
              </a:rPr>
              <a:t>G</a:t>
            </a:r>
            <a:r>
              <a:rPr lang="id-ID" sz="2800" dirty="0">
                <a:latin typeface="+mj-lt"/>
              </a:rPr>
              <a:t>ender does not mean sex.</a:t>
            </a:r>
          </a:p>
          <a:p>
            <a:pPr lvl="1"/>
            <a:r>
              <a:rPr lang="en-ID" sz="2800" dirty="0">
                <a:latin typeface="+mj-lt"/>
              </a:rPr>
              <a:t>Mansour </a:t>
            </a:r>
            <a:r>
              <a:rPr lang="id-ID" sz="2800" dirty="0">
                <a:latin typeface="+mj-lt"/>
              </a:rPr>
              <a:t>F</a:t>
            </a:r>
            <a:r>
              <a:rPr lang="en-ID" sz="2800" dirty="0" err="1">
                <a:latin typeface="+mj-lt"/>
              </a:rPr>
              <a:t>akieh</a:t>
            </a:r>
            <a:r>
              <a:rPr lang="en-ID" sz="2800" dirty="0">
                <a:latin typeface="+mj-lt"/>
              </a:rPr>
              <a:t> : behaviour which sticks to women and men constructed socially and culturally. </a:t>
            </a:r>
            <a:endParaRPr lang="en-US" sz="2800" dirty="0">
              <a:latin typeface="+mj-lt"/>
            </a:endParaRPr>
          </a:p>
          <a:p>
            <a:pPr lvl="1"/>
            <a:r>
              <a:rPr lang="en-ID" sz="2800" dirty="0">
                <a:latin typeface="+mj-lt"/>
              </a:rPr>
              <a:t>Gender is not natural and is a social construct.</a:t>
            </a:r>
          </a:p>
          <a:p>
            <a:pPr lvl="1"/>
            <a:r>
              <a:rPr lang="en-ID" sz="2800" dirty="0">
                <a:latin typeface="+mj-lt"/>
              </a:rPr>
              <a:t>Gender bias causes women to loose </a:t>
            </a:r>
            <a:r>
              <a:rPr lang="en-ID" sz="2800" dirty="0" err="1">
                <a:latin typeface="+mj-lt"/>
              </a:rPr>
              <a:t>acces</a:t>
            </a:r>
            <a:r>
              <a:rPr lang="en-ID" sz="2800" dirty="0">
                <a:latin typeface="+mj-lt"/>
              </a:rPr>
              <a:t>, chances, control and benefits of development activities. </a:t>
            </a:r>
            <a:endParaRPr lang="en-US" sz="2800" dirty="0">
              <a:latin typeface="+mj-lt"/>
            </a:endParaRPr>
          </a:p>
        </p:txBody>
      </p:sp>
    </p:spTree>
    <p:extLst>
      <p:ext uri="{BB962C8B-B14F-4D97-AF65-F5344CB8AC3E}">
        <p14:creationId xmlns:p14="http://schemas.microsoft.com/office/powerpoint/2010/main" val="148808977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73B672-69D0-425F-AD70-3F0064DDF4F0}"/>
              </a:ext>
            </a:extLst>
          </p:cNvPr>
          <p:cNvSpPr>
            <a:spLocks noGrp="1"/>
          </p:cNvSpPr>
          <p:nvPr>
            <p:ph type="title"/>
          </p:nvPr>
        </p:nvSpPr>
        <p:spPr>
          <a:xfrm>
            <a:off x="628650" y="775907"/>
            <a:ext cx="7886699" cy="669852"/>
          </a:xfrm>
        </p:spPr>
        <p:txBody>
          <a:bodyPr>
            <a:normAutofit fontScale="90000"/>
          </a:bodyPr>
          <a:lstStyle/>
          <a:p>
            <a:r>
              <a:rPr lang="id-ID" b="1" dirty="0"/>
              <a:t>Gender Fairness and Justice in the </a:t>
            </a:r>
            <a:r>
              <a:rPr lang="id-ID" b="1" dirty="0" smtClean="0"/>
              <a:t>Constitutions </a:t>
            </a:r>
            <a:r>
              <a:rPr lang="id-ID" b="1" dirty="0"/>
              <a:t>of Indonesia</a:t>
            </a:r>
          </a:p>
        </p:txBody>
      </p:sp>
      <p:sp>
        <p:nvSpPr>
          <p:cNvPr id="3" name="Content Placeholder 2">
            <a:extLst>
              <a:ext uri="{FF2B5EF4-FFF2-40B4-BE49-F238E27FC236}">
                <a16:creationId xmlns="" xmlns:a16="http://schemas.microsoft.com/office/drawing/2014/main" id="{D53958C7-A74D-4619-8138-2C412888A5E0}"/>
              </a:ext>
            </a:extLst>
          </p:cNvPr>
          <p:cNvSpPr>
            <a:spLocks noGrp="1"/>
          </p:cNvSpPr>
          <p:nvPr>
            <p:ph idx="1"/>
          </p:nvPr>
        </p:nvSpPr>
        <p:spPr>
          <a:xfrm>
            <a:off x="628649" y="1706636"/>
            <a:ext cx="7886700" cy="5018014"/>
          </a:xfrm>
        </p:spPr>
        <p:txBody>
          <a:bodyPr>
            <a:normAutofit/>
          </a:bodyPr>
          <a:lstStyle/>
          <a:p>
            <a:r>
              <a:rPr lang="en-ID" sz="2600" dirty="0">
                <a:latin typeface="+mj-lt"/>
              </a:rPr>
              <a:t>Constitution 1945 gives equal opportunity but let women to struggle within patriarchy culture without special protection</a:t>
            </a:r>
          </a:p>
          <a:p>
            <a:r>
              <a:rPr lang="en-ID" sz="2600" dirty="0">
                <a:latin typeface="+mj-lt"/>
              </a:rPr>
              <a:t>RIS Constitution 1950 gives equal opportunity, anti discrimination, and special privileges</a:t>
            </a:r>
          </a:p>
          <a:p>
            <a:r>
              <a:rPr lang="en-ID" sz="2600" dirty="0">
                <a:latin typeface="+mj-lt"/>
              </a:rPr>
              <a:t>Temporary Constitution </a:t>
            </a:r>
            <a:r>
              <a:rPr lang="en-ID" sz="2600" dirty="0" smtClean="0">
                <a:latin typeface="+mj-lt"/>
              </a:rPr>
              <a:t>1955 </a:t>
            </a:r>
            <a:r>
              <a:rPr lang="en-ID" sz="2600" dirty="0">
                <a:latin typeface="+mj-lt"/>
              </a:rPr>
              <a:t>gives equal opportunity, anti discrimination, and special privileges </a:t>
            </a:r>
          </a:p>
          <a:p>
            <a:r>
              <a:rPr lang="en-ID" sz="2600" dirty="0" smtClean="0">
                <a:latin typeface="+mj-lt"/>
              </a:rPr>
              <a:t>1998--Amended </a:t>
            </a:r>
            <a:r>
              <a:rPr lang="en-ID" sz="2600" dirty="0">
                <a:latin typeface="+mj-lt"/>
              </a:rPr>
              <a:t>Constitution 1945 believe that gender fairness and justice is part of the original intent of the substance of the constitution which gives equal opportunity, anti discrimination, and special privileges</a:t>
            </a:r>
          </a:p>
        </p:txBody>
      </p:sp>
    </p:spTree>
    <p:extLst>
      <p:ext uri="{BB962C8B-B14F-4D97-AF65-F5344CB8AC3E}">
        <p14:creationId xmlns:p14="http://schemas.microsoft.com/office/powerpoint/2010/main" val="339776502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D73B672-69D0-425F-AD70-3F0064DDF4F0}"/>
              </a:ext>
            </a:extLst>
          </p:cNvPr>
          <p:cNvSpPr>
            <a:spLocks noGrp="1"/>
          </p:cNvSpPr>
          <p:nvPr>
            <p:ph type="title"/>
          </p:nvPr>
        </p:nvSpPr>
        <p:spPr>
          <a:xfrm>
            <a:off x="628649" y="775907"/>
            <a:ext cx="7886699" cy="669852"/>
          </a:xfrm>
        </p:spPr>
        <p:txBody>
          <a:bodyPr>
            <a:normAutofit fontScale="90000"/>
          </a:bodyPr>
          <a:lstStyle/>
          <a:p>
            <a:r>
              <a:rPr lang="id-ID" b="1" dirty="0"/>
              <a:t>Implementation of Gender Fairness and Justice as Constitutional Rights in GE</a:t>
            </a:r>
          </a:p>
        </p:txBody>
      </p:sp>
      <p:sp>
        <p:nvSpPr>
          <p:cNvPr id="3" name="Content Placeholder 2">
            <a:extLst>
              <a:ext uri="{FF2B5EF4-FFF2-40B4-BE49-F238E27FC236}">
                <a16:creationId xmlns="" xmlns:a16="http://schemas.microsoft.com/office/drawing/2014/main" id="{D53958C7-A74D-4619-8138-2C412888A5E0}"/>
              </a:ext>
            </a:extLst>
          </p:cNvPr>
          <p:cNvSpPr>
            <a:spLocks noGrp="1"/>
          </p:cNvSpPr>
          <p:nvPr>
            <p:ph idx="1"/>
          </p:nvPr>
        </p:nvSpPr>
        <p:spPr>
          <a:xfrm>
            <a:off x="628649" y="1706636"/>
            <a:ext cx="7886700" cy="5018014"/>
          </a:xfrm>
        </p:spPr>
        <p:txBody>
          <a:bodyPr>
            <a:normAutofit/>
          </a:bodyPr>
          <a:lstStyle/>
          <a:p>
            <a:r>
              <a:rPr lang="id-ID" sz="2600" dirty="0">
                <a:latin typeface="+mj-lt"/>
              </a:rPr>
              <a:t>Through extensive efforts, the Law 12 of 2003 onLegislative Election has accomodated requirement that </a:t>
            </a:r>
            <a:r>
              <a:rPr lang="id-ID" sz="2600" b="1" i="1" dirty="0">
                <a:latin typeface="+mj-lt"/>
              </a:rPr>
              <a:t>women candidates </a:t>
            </a:r>
            <a:r>
              <a:rPr lang="id-ID" sz="2600" dirty="0">
                <a:latin typeface="+mj-lt"/>
              </a:rPr>
              <a:t>shall constitute 30% </a:t>
            </a:r>
            <a:endParaRPr lang="id-ID" sz="2600" dirty="0" smtClean="0">
              <a:latin typeface="+mj-lt"/>
            </a:endParaRPr>
          </a:p>
          <a:p>
            <a:r>
              <a:rPr lang="id-ID" sz="2600" dirty="0" smtClean="0">
                <a:latin typeface="+mj-lt"/>
              </a:rPr>
              <a:t>Dissenting </a:t>
            </a:r>
            <a:r>
              <a:rPr lang="id-ID" sz="2600" dirty="0" smtClean="0">
                <a:latin typeface="+mj-lt"/>
              </a:rPr>
              <a:t>opinion of </a:t>
            </a:r>
            <a:r>
              <a:rPr lang="id-ID" sz="2600" dirty="0">
                <a:latin typeface="+mj-lt"/>
              </a:rPr>
              <a:t>the 30% </a:t>
            </a:r>
            <a:r>
              <a:rPr lang="id-ID" sz="2600" dirty="0" smtClean="0">
                <a:latin typeface="+mj-lt"/>
              </a:rPr>
              <a:t>quota </a:t>
            </a:r>
            <a:r>
              <a:rPr lang="id-ID" sz="2600" dirty="0">
                <a:latin typeface="+mj-lt"/>
              </a:rPr>
              <a:t>affirmative </a:t>
            </a:r>
            <a:r>
              <a:rPr lang="id-ID" sz="2600" dirty="0" smtClean="0">
                <a:latin typeface="+mj-lt"/>
              </a:rPr>
              <a:t>action in </a:t>
            </a:r>
            <a:r>
              <a:rPr lang="id-ID" sz="2600" dirty="0" smtClean="0">
                <a:latin typeface="+mj-lt"/>
              </a:rPr>
              <a:t>Legislatives (DPR/MPR):</a:t>
            </a:r>
            <a:endParaRPr lang="id-ID" sz="2600" dirty="0">
              <a:latin typeface="+mj-lt"/>
            </a:endParaRPr>
          </a:p>
          <a:p>
            <a:pPr lvl="1"/>
            <a:r>
              <a:rPr lang="id-ID" sz="2200" dirty="0">
                <a:latin typeface="+mj-lt"/>
              </a:rPr>
              <a:t>Why does it has to be 30%? It could be 20% or 50%, or even 100% if it is feasible. Why not? There is no barrier to this.</a:t>
            </a:r>
          </a:p>
          <a:p>
            <a:pPr lvl="1"/>
            <a:r>
              <a:rPr lang="id-ID" sz="2200" dirty="0">
                <a:latin typeface="+mj-lt"/>
              </a:rPr>
              <a:t>It was viewed as the manifestation of pity by giving this special allocation of 30% to women. Therefore, it will instead lowering and degrading women position.</a:t>
            </a:r>
          </a:p>
        </p:txBody>
      </p:sp>
    </p:spTree>
    <p:extLst>
      <p:ext uri="{BB962C8B-B14F-4D97-AF65-F5344CB8AC3E}">
        <p14:creationId xmlns:p14="http://schemas.microsoft.com/office/powerpoint/2010/main" val="71819454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3197</TotalTime>
  <Words>1517</Words>
  <Application>Microsoft Macintosh PowerPoint</Application>
  <PresentationFormat>On-screen Show (4:3)</PresentationFormat>
  <Paragraphs>77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GENDER FAIRNESS AND JUSTICE IN INDONESIA’S CONSTITUTION AND ITS IMPLEMENTATION IN THE GENERAL ELECTION LAW</vt:lpstr>
      <vt:lpstr>OUTLINE </vt:lpstr>
      <vt:lpstr>Background (1)</vt:lpstr>
      <vt:lpstr>Background (2)</vt:lpstr>
      <vt:lpstr>Background (3)</vt:lpstr>
      <vt:lpstr>Background (4)</vt:lpstr>
      <vt:lpstr>Gender Fairness and Justice in the Constitution 1945</vt:lpstr>
      <vt:lpstr>Gender Fairness and Justice in the Constitutions of Indonesia</vt:lpstr>
      <vt:lpstr>Implementation of Gender Fairness and Justice as Constitutional Rights in GE</vt:lpstr>
      <vt:lpstr>Implementation of Gender Fairness and Justice as Constitutional Rights in GE (2)</vt:lpstr>
      <vt:lpstr>Implementation of Gender Fairness and Justice as Constitutional Rights in GE (3)</vt:lpstr>
      <vt:lpstr>Implementation of Gender Fairness and Justice as Constitutional Rights in GE (4)</vt:lpstr>
      <vt:lpstr>Criticism on the 30% quota</vt:lpstr>
      <vt:lpstr>Conclusion</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 Windows</dc:creator>
  <cp:lastModifiedBy>Linda Yanti Sulistiawati</cp:lastModifiedBy>
  <cp:revision>57</cp:revision>
  <dcterms:created xsi:type="dcterms:W3CDTF">2018-09-20T06:27:05Z</dcterms:created>
  <dcterms:modified xsi:type="dcterms:W3CDTF">2019-01-17T01:07:01Z</dcterms:modified>
</cp:coreProperties>
</file>